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8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0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7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0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6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5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4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9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0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83416-768B-4D4A-8595-970BE790574E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97AD-134C-4B6A-AED5-754D54CCE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1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1FCBA881-E5A8-420E-8484-3E9600F60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68" y="156546"/>
            <a:ext cx="1957432" cy="87546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A5A6EF8-0BEB-402A-AD14-339F5A440960}"/>
              </a:ext>
            </a:extLst>
          </p:cNvPr>
          <p:cNvSpPr txBox="1"/>
          <p:nvPr/>
        </p:nvSpPr>
        <p:spPr>
          <a:xfrm>
            <a:off x="1787900" y="1357663"/>
            <a:ext cx="509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lang="en-US" b="1" spc="120" dirty="0" err="1">
                <a:solidFill>
                  <a:srgbClr val="990000"/>
                </a:solidFill>
                <a:latin typeface="Garamond" panose="02020404030301010803" pitchFamily="18" charset="0"/>
              </a:rPr>
              <a:t>Brolio</a:t>
            </a:r>
            <a:r>
              <a:rPr lang="en-US" b="1" spc="120" dirty="0">
                <a:solidFill>
                  <a:srgbClr val="990000"/>
                </a:solidFill>
                <a:latin typeface="Garamond" panose="02020404030301010803" pitchFamily="18" charset="0"/>
              </a:rPr>
              <a:t> Chianti </a:t>
            </a:r>
            <a:r>
              <a:rPr lang="en-US" b="1" spc="120" dirty="0" err="1">
                <a:solidFill>
                  <a:srgbClr val="990000"/>
                </a:solidFill>
                <a:latin typeface="Garamond" panose="02020404030301010803" pitchFamily="18" charset="0"/>
              </a:rPr>
              <a:t>Classico</a:t>
            </a:r>
            <a:r>
              <a:rPr lang="en-US" b="1" spc="120" dirty="0">
                <a:solidFill>
                  <a:srgbClr val="990000"/>
                </a:solidFill>
                <a:latin typeface="Garamond" panose="02020404030301010803" pitchFamily="18" charset="0"/>
              </a:rPr>
              <a:t> </a:t>
            </a:r>
            <a:r>
              <a:rPr lang="en-US" b="1" spc="120" dirty="0" err="1">
                <a:solidFill>
                  <a:srgbClr val="990000"/>
                </a:solidFill>
                <a:latin typeface="Garamond" panose="02020404030301010803" pitchFamily="18" charset="0"/>
              </a:rPr>
              <a:t>Riserva</a:t>
            </a:r>
            <a:r>
              <a:rPr lang="en-US" b="1" spc="120" dirty="0">
                <a:solidFill>
                  <a:srgbClr val="990000"/>
                </a:solidFill>
                <a:latin typeface="Garamond" panose="02020404030301010803" pitchFamily="18" charset="0"/>
              </a:rPr>
              <a:t> DOCG 2015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FBCA62-15B9-40C8-BBB7-033BB03C2703}"/>
              </a:ext>
            </a:extLst>
          </p:cNvPr>
          <p:cNvSpPr txBox="1"/>
          <p:nvPr/>
        </p:nvSpPr>
        <p:spPr>
          <a:xfrm>
            <a:off x="2279898" y="1964979"/>
            <a:ext cx="4388531" cy="7066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en-US" sz="1333" b="1" dirty="0">
                <a:solidFill>
                  <a:prstClr val="black"/>
                </a:solidFill>
                <a:latin typeface="Garamond" panose="02020404030301010803" pitchFamily="18" charset="0"/>
              </a:rPr>
              <a:t>GROWING SEASON</a:t>
            </a:r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The growing season of 2014/2015 was quite regular without extreme events. Winter was mild with temperatures at freezing only during the end of December and for parts January and February. Although a little cold at the beginning, Spring also showed average temperatures followed by a warm May and June which favored a perfect flowering and </a:t>
            </a:r>
            <a:r>
              <a:rPr lang="en-US" sz="1333" dirty="0" err="1">
                <a:solidFill>
                  <a:prstClr val="black"/>
                </a:solidFill>
                <a:latin typeface="Garamond" panose="02020404030301010803" pitchFamily="18" charset="0"/>
              </a:rPr>
              <a:t>veraison</a:t>
            </a:r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. Rainfall was not excessive at only about six inches. Summer began early with high temperatures by the end of June recorded at peaks between 93°F and 95°F. July was also particularly warm with peaks at around 104°F. Rainfall was scarce at approximately four inches, but ample water supplies during the Winter and Spring months prevented drought stress. September and October showed perfect weather conditions with significant day-to-night temperature ranges favoring the accumulation of color and polyphenols in the grapes.</a:t>
            </a:r>
          </a:p>
          <a:p>
            <a:pPr algn="ctr" defTabSz="609585"/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b="1" dirty="0">
                <a:solidFill>
                  <a:prstClr val="black"/>
                </a:solidFill>
                <a:latin typeface="Garamond" panose="02020404030301010803" pitchFamily="18" charset="0"/>
              </a:rPr>
              <a:t>TASTING NOTES</a:t>
            </a:r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Ruby red in color with hints of black fruit, spice, and vanilla on the nose. Round mouthfeel with a balanced acidity</a:t>
            </a:r>
          </a:p>
          <a:p>
            <a:pPr algn="ctr" defTabSz="609585"/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and elegant tannins with a long and pleasant finish.</a:t>
            </a:r>
          </a:p>
          <a:p>
            <a:pPr algn="ctr" defTabSz="609585"/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b="1" dirty="0">
                <a:solidFill>
                  <a:prstClr val="black"/>
                </a:solidFill>
                <a:latin typeface="Garamond" panose="02020404030301010803" pitchFamily="18" charset="0"/>
              </a:rPr>
              <a:t>GRAPE VARIETY</a:t>
            </a:r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80% Sangiovese, 15% Merlot, 5% Cabernet Sauvignon</a:t>
            </a:r>
          </a:p>
          <a:p>
            <a:pPr algn="ctr" defTabSz="609585"/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b="1" dirty="0">
                <a:solidFill>
                  <a:prstClr val="black"/>
                </a:solidFill>
                <a:latin typeface="Garamond" panose="02020404030301010803" pitchFamily="18" charset="0"/>
              </a:rPr>
              <a:t>WINEMAKING NOTES</a:t>
            </a:r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Fermentation takes place in stainless steel tanks at controlled temperatures between 75.2°F and 80.6°F with 12 – 16 days of skin contact.</a:t>
            </a:r>
          </a:p>
          <a:p>
            <a:pPr algn="ctr" defTabSz="609585"/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b="1" dirty="0">
                <a:solidFill>
                  <a:prstClr val="black"/>
                </a:solidFill>
                <a:latin typeface="Garamond" panose="02020404030301010803" pitchFamily="18" charset="0"/>
              </a:rPr>
              <a:t>AGING</a:t>
            </a:r>
            <a:endParaRPr lang="en-US" sz="133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 defTabSz="609585"/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16 months in </a:t>
            </a:r>
            <a:r>
              <a:rPr lang="en-US" sz="1333" dirty="0" err="1">
                <a:solidFill>
                  <a:prstClr val="black"/>
                </a:solidFill>
                <a:latin typeface="Garamond" panose="02020404030301010803" pitchFamily="18" charset="0"/>
              </a:rPr>
              <a:t>barrique</a:t>
            </a:r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 and </a:t>
            </a:r>
            <a:r>
              <a:rPr lang="en-US" sz="1333" dirty="0" err="1">
                <a:solidFill>
                  <a:prstClr val="black"/>
                </a:solidFill>
                <a:latin typeface="Garamond" panose="02020404030301010803" pitchFamily="18" charset="0"/>
              </a:rPr>
              <a:t>tonneaux</a:t>
            </a:r>
            <a:r>
              <a:rPr lang="en-US" sz="1333" dirty="0">
                <a:solidFill>
                  <a:prstClr val="black"/>
                </a:solidFill>
                <a:latin typeface="Garamond" panose="02020404030301010803" pitchFamily="18" charset="0"/>
              </a:rPr>
              <a:t> followed by another 3 to 6 months of aging in the bottle.</a:t>
            </a:r>
          </a:p>
        </p:txBody>
      </p:sp>
      <p:pic>
        <p:nvPicPr>
          <p:cNvPr id="3" name="Picture 2" descr="A close up of a bottle&#10;&#10;Description generated with very high confidence">
            <a:extLst>
              <a:ext uri="{FF2B5EF4-FFF2-40B4-BE49-F238E27FC236}">
                <a16:creationId xmlns:a16="http://schemas.microsoft.com/office/drawing/2014/main" id="{70157FDC-1864-4650-AF26-2B742991CB3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7173" y="-156546"/>
            <a:ext cx="498725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34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258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Dadesho</dc:creator>
  <cp:lastModifiedBy>Jennifer Dadesho</cp:lastModifiedBy>
  <cp:revision>28</cp:revision>
  <cp:lastPrinted>2018-07-17T23:47:37Z</cp:lastPrinted>
  <dcterms:created xsi:type="dcterms:W3CDTF">2018-07-13T20:04:36Z</dcterms:created>
  <dcterms:modified xsi:type="dcterms:W3CDTF">2018-09-28T23:05:56Z</dcterms:modified>
</cp:coreProperties>
</file>